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7" r:id="rId4"/>
    <p:sldId id="258" r:id="rId5"/>
    <p:sldId id="259" r:id="rId6"/>
    <p:sldId id="260" r:id="rId7"/>
    <p:sldId id="293" r:id="rId8"/>
    <p:sldId id="263" r:id="rId9"/>
    <p:sldId id="262" r:id="rId10"/>
    <p:sldId id="264" r:id="rId11"/>
    <p:sldId id="29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1" r:id="rId25"/>
    <p:sldId id="282" r:id="rId26"/>
    <p:sldId id="283" r:id="rId27"/>
    <p:sldId id="284" r:id="rId28"/>
    <p:sldId id="285" r:id="rId29"/>
    <p:sldId id="290" r:id="rId30"/>
    <p:sldId id="287" r:id="rId31"/>
    <p:sldId id="289" r:id="rId32"/>
    <p:sldId id="288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3AFED-2B9E-5E75-B9D0-02E9A2866391}" v="75" dt="2020-10-28T21:14:53.730"/>
    <p1510:client id="{35E21CC7-D049-31E7-F72C-9A98FA333902}" v="224" dt="2020-10-28T21:07:3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7D81AA-B70D-47B0-88BD-BC16C670B8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26F0DE9-7D13-4440-B22C-3699A6245561}">
      <dgm:prSet/>
      <dgm:spPr/>
      <dgm:t>
        <a:bodyPr/>
        <a:lstStyle/>
        <a:p>
          <a:r>
            <a:rPr lang="en-GB" dirty="0" err="1"/>
            <a:t>Devel</a:t>
          </a:r>
          <a:r>
            <a:rPr lang="cs-CZ" dirty="0" err="1"/>
            <a:t>oped</a:t>
          </a:r>
          <a:r>
            <a:rPr lang="en-GB" dirty="0"/>
            <a:t> by Microsoft</a:t>
          </a:r>
          <a:endParaRPr lang="en-US" dirty="0"/>
        </a:p>
      </dgm:t>
    </dgm:pt>
    <dgm:pt modelId="{92C5E978-BC22-47B6-B02C-3983A762EB8B}" type="parTrans" cxnId="{361FC7CD-6720-4261-8B66-6A70EEBA2C9F}">
      <dgm:prSet/>
      <dgm:spPr/>
      <dgm:t>
        <a:bodyPr/>
        <a:lstStyle/>
        <a:p>
          <a:endParaRPr lang="en-US"/>
        </a:p>
      </dgm:t>
    </dgm:pt>
    <dgm:pt modelId="{E8E84E3F-CFBE-4E73-A10C-13297800CA6E}" type="sibTrans" cxnId="{361FC7CD-6720-4261-8B66-6A70EEBA2C9F}">
      <dgm:prSet/>
      <dgm:spPr/>
      <dgm:t>
        <a:bodyPr/>
        <a:lstStyle/>
        <a:p>
          <a:endParaRPr lang="en-US"/>
        </a:p>
      </dgm:t>
    </dgm:pt>
    <dgm:pt modelId="{E1F43638-4487-4B79-B118-C851260BDBA8}">
      <dgm:prSet/>
      <dgm:spPr/>
      <dgm:t>
        <a:bodyPr/>
        <a:lstStyle/>
        <a:p>
          <a:r>
            <a:rPr lang="en-GB" dirty="0"/>
            <a:t>Every month new release</a:t>
          </a:r>
          <a:endParaRPr lang="en-US" dirty="0"/>
        </a:p>
      </dgm:t>
    </dgm:pt>
    <dgm:pt modelId="{C1F934B2-869F-45F1-938B-404A1859DC7C}" type="parTrans" cxnId="{C6CD7307-58DE-4833-BA1F-DF4C08BE3952}">
      <dgm:prSet/>
      <dgm:spPr/>
      <dgm:t>
        <a:bodyPr/>
        <a:lstStyle/>
        <a:p>
          <a:endParaRPr lang="en-US"/>
        </a:p>
      </dgm:t>
    </dgm:pt>
    <dgm:pt modelId="{521FC409-469D-40DD-AE6F-0EAA175AD6E6}" type="sibTrans" cxnId="{C6CD7307-58DE-4833-BA1F-DF4C08BE3952}">
      <dgm:prSet/>
      <dgm:spPr/>
      <dgm:t>
        <a:bodyPr/>
        <a:lstStyle/>
        <a:p>
          <a:endParaRPr lang="en-US"/>
        </a:p>
      </dgm:t>
    </dgm:pt>
    <dgm:pt modelId="{B502AD31-401F-4F1D-8B42-5732A7C82B90}">
      <dgm:prSet/>
      <dgm:spPr/>
      <dgm:t>
        <a:bodyPr/>
        <a:lstStyle/>
        <a:p>
          <a:r>
            <a:rPr lang="en-GB" dirty="0"/>
            <a:t>Current leader in </a:t>
          </a:r>
          <a:r>
            <a:rPr lang="en-US" dirty="0"/>
            <a:t>the visualization</a:t>
          </a:r>
          <a:r>
            <a:rPr lang="en-GB" dirty="0"/>
            <a:t> of data</a:t>
          </a:r>
          <a:endParaRPr lang="en-US" dirty="0"/>
        </a:p>
      </dgm:t>
    </dgm:pt>
    <dgm:pt modelId="{F580666F-C0C5-4021-A994-39CA9ECE9448}" type="parTrans" cxnId="{E3CB5AD5-9584-4A7E-98F7-8F5E689FAB4F}">
      <dgm:prSet/>
      <dgm:spPr/>
      <dgm:t>
        <a:bodyPr/>
        <a:lstStyle/>
        <a:p>
          <a:endParaRPr lang="en-US"/>
        </a:p>
      </dgm:t>
    </dgm:pt>
    <dgm:pt modelId="{F03A30C9-247A-409E-A1E8-DC7587525425}" type="sibTrans" cxnId="{E3CB5AD5-9584-4A7E-98F7-8F5E689FAB4F}">
      <dgm:prSet/>
      <dgm:spPr/>
      <dgm:t>
        <a:bodyPr/>
        <a:lstStyle/>
        <a:p>
          <a:endParaRPr lang="en-US"/>
        </a:p>
      </dgm:t>
    </dgm:pt>
    <dgm:pt modelId="{85017E37-966E-4AC3-A450-C487B46AF996}" type="pres">
      <dgm:prSet presAssocID="{337D81AA-B70D-47B0-88BD-BC16C670B8AD}" presName="root" presStyleCnt="0">
        <dgm:presLayoutVars>
          <dgm:dir/>
          <dgm:resizeHandles val="exact"/>
        </dgm:presLayoutVars>
      </dgm:prSet>
      <dgm:spPr/>
    </dgm:pt>
    <dgm:pt modelId="{B19B064D-C1B3-4AC4-AB3B-98127D20F593}" type="pres">
      <dgm:prSet presAssocID="{326F0DE9-7D13-4440-B22C-3699A6245561}" presName="compNode" presStyleCnt="0"/>
      <dgm:spPr/>
    </dgm:pt>
    <dgm:pt modelId="{8CAEC26D-8596-490B-9539-F13F0125418B}" type="pres">
      <dgm:prSet presAssocID="{326F0DE9-7D13-4440-B22C-3699A6245561}" presName="bgRect" presStyleLbl="bgShp" presStyleIdx="0" presStyleCnt="3"/>
      <dgm:spPr/>
    </dgm:pt>
    <dgm:pt modelId="{0707F1EA-DEE7-4A10-8E03-6979100B691C}" type="pres">
      <dgm:prSet presAssocID="{326F0DE9-7D13-4440-B22C-3699A62455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0FEE52-E7A3-43AC-B436-8752D432ABC4}" type="pres">
      <dgm:prSet presAssocID="{326F0DE9-7D13-4440-B22C-3699A6245561}" presName="spaceRect" presStyleCnt="0"/>
      <dgm:spPr/>
    </dgm:pt>
    <dgm:pt modelId="{1AA31E67-5283-48D6-A369-AC4988D75651}" type="pres">
      <dgm:prSet presAssocID="{326F0DE9-7D13-4440-B22C-3699A6245561}" presName="parTx" presStyleLbl="revTx" presStyleIdx="0" presStyleCnt="3">
        <dgm:presLayoutVars>
          <dgm:chMax val="0"/>
          <dgm:chPref val="0"/>
        </dgm:presLayoutVars>
      </dgm:prSet>
      <dgm:spPr/>
    </dgm:pt>
    <dgm:pt modelId="{B45665D4-DED9-447E-8F1A-B9E5547B65A1}" type="pres">
      <dgm:prSet presAssocID="{E8E84E3F-CFBE-4E73-A10C-13297800CA6E}" presName="sibTrans" presStyleCnt="0"/>
      <dgm:spPr/>
    </dgm:pt>
    <dgm:pt modelId="{F49A22E1-F7C7-40E5-BF89-25C26B2DF7CF}" type="pres">
      <dgm:prSet presAssocID="{E1F43638-4487-4B79-B118-C851260BDBA8}" presName="compNode" presStyleCnt="0"/>
      <dgm:spPr/>
    </dgm:pt>
    <dgm:pt modelId="{0AB11CCE-B29D-4179-B3E3-2C2B1D2C71A9}" type="pres">
      <dgm:prSet presAssocID="{E1F43638-4487-4B79-B118-C851260BDBA8}" presName="bgRect" presStyleLbl="bgShp" presStyleIdx="1" presStyleCnt="3"/>
      <dgm:spPr/>
    </dgm:pt>
    <dgm:pt modelId="{D755F5C1-2FC8-457E-976D-3883079664D9}" type="pres">
      <dgm:prSet presAssocID="{E1F43638-4487-4B79-B118-C851260BDB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FB49088-CFBA-46FC-B7ED-97BD2E32D874}" type="pres">
      <dgm:prSet presAssocID="{E1F43638-4487-4B79-B118-C851260BDBA8}" presName="spaceRect" presStyleCnt="0"/>
      <dgm:spPr/>
    </dgm:pt>
    <dgm:pt modelId="{30C92B7D-ABD9-439D-B8FD-D2188029513F}" type="pres">
      <dgm:prSet presAssocID="{E1F43638-4487-4B79-B118-C851260BDBA8}" presName="parTx" presStyleLbl="revTx" presStyleIdx="1" presStyleCnt="3">
        <dgm:presLayoutVars>
          <dgm:chMax val="0"/>
          <dgm:chPref val="0"/>
        </dgm:presLayoutVars>
      </dgm:prSet>
      <dgm:spPr/>
    </dgm:pt>
    <dgm:pt modelId="{6B6619C4-6981-4278-B334-85BBAE033A2E}" type="pres">
      <dgm:prSet presAssocID="{521FC409-469D-40DD-AE6F-0EAA175AD6E6}" presName="sibTrans" presStyleCnt="0"/>
      <dgm:spPr/>
    </dgm:pt>
    <dgm:pt modelId="{3025BBFF-E072-45F4-AD2D-C655A625E68C}" type="pres">
      <dgm:prSet presAssocID="{B502AD31-401F-4F1D-8B42-5732A7C82B90}" presName="compNode" presStyleCnt="0"/>
      <dgm:spPr/>
    </dgm:pt>
    <dgm:pt modelId="{E8E6E806-6EBD-483D-9C7E-03BF4ED8880E}" type="pres">
      <dgm:prSet presAssocID="{B502AD31-401F-4F1D-8B42-5732A7C82B90}" presName="bgRect" presStyleLbl="bgShp" presStyleIdx="2" presStyleCnt="3"/>
      <dgm:spPr/>
    </dgm:pt>
    <dgm:pt modelId="{FA877BA4-14D2-4689-8485-1BED11CAA635}" type="pres">
      <dgm:prSet presAssocID="{B502AD31-401F-4F1D-8B42-5732A7C82B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39073A9-EE15-46C5-A3D8-EC093520E8C7}" type="pres">
      <dgm:prSet presAssocID="{B502AD31-401F-4F1D-8B42-5732A7C82B90}" presName="spaceRect" presStyleCnt="0"/>
      <dgm:spPr/>
    </dgm:pt>
    <dgm:pt modelId="{DF880115-E956-4E02-90D4-8E7592782007}" type="pres">
      <dgm:prSet presAssocID="{B502AD31-401F-4F1D-8B42-5732A7C82B9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6CD7307-58DE-4833-BA1F-DF4C08BE3952}" srcId="{337D81AA-B70D-47B0-88BD-BC16C670B8AD}" destId="{E1F43638-4487-4B79-B118-C851260BDBA8}" srcOrd="1" destOrd="0" parTransId="{C1F934B2-869F-45F1-938B-404A1859DC7C}" sibTransId="{521FC409-469D-40DD-AE6F-0EAA175AD6E6}"/>
    <dgm:cxn modelId="{22295211-6C3B-42DC-86E3-533265F30F70}" type="presOf" srcId="{337D81AA-B70D-47B0-88BD-BC16C670B8AD}" destId="{85017E37-966E-4AC3-A450-C487B46AF996}" srcOrd="0" destOrd="0" presId="urn:microsoft.com/office/officeart/2018/2/layout/IconVerticalSolidList"/>
    <dgm:cxn modelId="{0DA9A928-331B-490D-8DF2-875B996DF34D}" type="presOf" srcId="{B502AD31-401F-4F1D-8B42-5732A7C82B90}" destId="{DF880115-E956-4E02-90D4-8E7592782007}" srcOrd="0" destOrd="0" presId="urn:microsoft.com/office/officeart/2018/2/layout/IconVerticalSolidList"/>
    <dgm:cxn modelId="{BF33A4C1-CA3F-40C1-BC8B-28199FEAE2B7}" type="presOf" srcId="{E1F43638-4487-4B79-B118-C851260BDBA8}" destId="{30C92B7D-ABD9-439D-B8FD-D2188029513F}" srcOrd="0" destOrd="0" presId="urn:microsoft.com/office/officeart/2018/2/layout/IconVerticalSolidList"/>
    <dgm:cxn modelId="{361FC7CD-6720-4261-8B66-6A70EEBA2C9F}" srcId="{337D81AA-B70D-47B0-88BD-BC16C670B8AD}" destId="{326F0DE9-7D13-4440-B22C-3699A6245561}" srcOrd="0" destOrd="0" parTransId="{92C5E978-BC22-47B6-B02C-3983A762EB8B}" sibTransId="{E8E84E3F-CFBE-4E73-A10C-13297800CA6E}"/>
    <dgm:cxn modelId="{E3CB5AD5-9584-4A7E-98F7-8F5E689FAB4F}" srcId="{337D81AA-B70D-47B0-88BD-BC16C670B8AD}" destId="{B502AD31-401F-4F1D-8B42-5732A7C82B90}" srcOrd="2" destOrd="0" parTransId="{F580666F-C0C5-4021-A994-39CA9ECE9448}" sibTransId="{F03A30C9-247A-409E-A1E8-DC7587525425}"/>
    <dgm:cxn modelId="{E492B9EA-AD3B-47F7-85E5-1EFF155E6687}" type="presOf" srcId="{326F0DE9-7D13-4440-B22C-3699A6245561}" destId="{1AA31E67-5283-48D6-A369-AC4988D75651}" srcOrd="0" destOrd="0" presId="urn:microsoft.com/office/officeart/2018/2/layout/IconVerticalSolidList"/>
    <dgm:cxn modelId="{578D95FA-65CD-4005-B72E-43FABFC72D19}" type="presParOf" srcId="{85017E37-966E-4AC3-A450-C487B46AF996}" destId="{B19B064D-C1B3-4AC4-AB3B-98127D20F593}" srcOrd="0" destOrd="0" presId="urn:microsoft.com/office/officeart/2018/2/layout/IconVerticalSolidList"/>
    <dgm:cxn modelId="{4A31DB55-8520-477D-BE8D-742261395B9C}" type="presParOf" srcId="{B19B064D-C1B3-4AC4-AB3B-98127D20F593}" destId="{8CAEC26D-8596-490B-9539-F13F0125418B}" srcOrd="0" destOrd="0" presId="urn:microsoft.com/office/officeart/2018/2/layout/IconVerticalSolidList"/>
    <dgm:cxn modelId="{E96FB90B-E88E-4FE4-96D7-C8EB0A964E09}" type="presParOf" srcId="{B19B064D-C1B3-4AC4-AB3B-98127D20F593}" destId="{0707F1EA-DEE7-4A10-8E03-6979100B691C}" srcOrd="1" destOrd="0" presId="urn:microsoft.com/office/officeart/2018/2/layout/IconVerticalSolidList"/>
    <dgm:cxn modelId="{AB099AFB-C33E-4D7E-B674-4234806AE740}" type="presParOf" srcId="{B19B064D-C1B3-4AC4-AB3B-98127D20F593}" destId="{5E0FEE52-E7A3-43AC-B436-8752D432ABC4}" srcOrd="2" destOrd="0" presId="urn:microsoft.com/office/officeart/2018/2/layout/IconVerticalSolidList"/>
    <dgm:cxn modelId="{3DBA9182-2E83-4383-961C-B60970C448B0}" type="presParOf" srcId="{B19B064D-C1B3-4AC4-AB3B-98127D20F593}" destId="{1AA31E67-5283-48D6-A369-AC4988D75651}" srcOrd="3" destOrd="0" presId="urn:microsoft.com/office/officeart/2018/2/layout/IconVerticalSolidList"/>
    <dgm:cxn modelId="{37DF2CA6-7AA5-44D7-A699-A8D2D16AD3DD}" type="presParOf" srcId="{85017E37-966E-4AC3-A450-C487B46AF996}" destId="{B45665D4-DED9-447E-8F1A-B9E5547B65A1}" srcOrd="1" destOrd="0" presId="urn:microsoft.com/office/officeart/2018/2/layout/IconVerticalSolidList"/>
    <dgm:cxn modelId="{97D84C5E-4469-4102-8C86-B5DC929B84FA}" type="presParOf" srcId="{85017E37-966E-4AC3-A450-C487B46AF996}" destId="{F49A22E1-F7C7-40E5-BF89-25C26B2DF7CF}" srcOrd="2" destOrd="0" presId="urn:microsoft.com/office/officeart/2018/2/layout/IconVerticalSolidList"/>
    <dgm:cxn modelId="{044DD80F-797E-4EC9-9E62-52DBD7981CDE}" type="presParOf" srcId="{F49A22E1-F7C7-40E5-BF89-25C26B2DF7CF}" destId="{0AB11CCE-B29D-4179-B3E3-2C2B1D2C71A9}" srcOrd="0" destOrd="0" presId="urn:microsoft.com/office/officeart/2018/2/layout/IconVerticalSolidList"/>
    <dgm:cxn modelId="{BD4654A1-CC2C-40A2-89F9-2F5B2E6045E0}" type="presParOf" srcId="{F49A22E1-F7C7-40E5-BF89-25C26B2DF7CF}" destId="{D755F5C1-2FC8-457E-976D-3883079664D9}" srcOrd="1" destOrd="0" presId="urn:microsoft.com/office/officeart/2018/2/layout/IconVerticalSolidList"/>
    <dgm:cxn modelId="{ED64FB39-FCA3-4910-9601-6D8335992994}" type="presParOf" srcId="{F49A22E1-F7C7-40E5-BF89-25C26B2DF7CF}" destId="{AFB49088-CFBA-46FC-B7ED-97BD2E32D874}" srcOrd="2" destOrd="0" presId="urn:microsoft.com/office/officeart/2018/2/layout/IconVerticalSolidList"/>
    <dgm:cxn modelId="{4C1034A9-740F-4F90-89DA-492DFCF5A1C0}" type="presParOf" srcId="{F49A22E1-F7C7-40E5-BF89-25C26B2DF7CF}" destId="{30C92B7D-ABD9-439D-B8FD-D2188029513F}" srcOrd="3" destOrd="0" presId="urn:microsoft.com/office/officeart/2018/2/layout/IconVerticalSolidList"/>
    <dgm:cxn modelId="{C1E6D4FB-5562-4355-B69C-BC111B015E0A}" type="presParOf" srcId="{85017E37-966E-4AC3-A450-C487B46AF996}" destId="{6B6619C4-6981-4278-B334-85BBAE033A2E}" srcOrd="3" destOrd="0" presId="urn:microsoft.com/office/officeart/2018/2/layout/IconVerticalSolidList"/>
    <dgm:cxn modelId="{38AA13AE-137B-412C-AD2B-644CB58BEB6F}" type="presParOf" srcId="{85017E37-966E-4AC3-A450-C487B46AF996}" destId="{3025BBFF-E072-45F4-AD2D-C655A625E68C}" srcOrd="4" destOrd="0" presId="urn:microsoft.com/office/officeart/2018/2/layout/IconVerticalSolidList"/>
    <dgm:cxn modelId="{15EB4953-05A8-4EBD-A403-BD4C0EABE700}" type="presParOf" srcId="{3025BBFF-E072-45F4-AD2D-C655A625E68C}" destId="{E8E6E806-6EBD-483D-9C7E-03BF4ED8880E}" srcOrd="0" destOrd="0" presId="urn:microsoft.com/office/officeart/2018/2/layout/IconVerticalSolidList"/>
    <dgm:cxn modelId="{77C40DF1-8259-456B-9972-445830D450DC}" type="presParOf" srcId="{3025BBFF-E072-45F4-AD2D-C655A625E68C}" destId="{FA877BA4-14D2-4689-8485-1BED11CAA635}" srcOrd="1" destOrd="0" presId="urn:microsoft.com/office/officeart/2018/2/layout/IconVerticalSolidList"/>
    <dgm:cxn modelId="{6E44D9B6-3530-4CBD-80FB-8FEF0665DA69}" type="presParOf" srcId="{3025BBFF-E072-45F4-AD2D-C655A625E68C}" destId="{239073A9-EE15-46C5-A3D8-EC093520E8C7}" srcOrd="2" destOrd="0" presId="urn:microsoft.com/office/officeart/2018/2/layout/IconVerticalSolidList"/>
    <dgm:cxn modelId="{366C09A0-74D1-41E4-AA9A-5AF1EAEBD3A9}" type="presParOf" srcId="{3025BBFF-E072-45F4-AD2D-C655A625E68C}" destId="{DF880115-E956-4E02-90D4-8E7592782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EC26D-8596-490B-9539-F13F0125418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7F1EA-DEE7-4A10-8E03-6979100B691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31E67-5283-48D6-A369-AC4988D75651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Devel</a:t>
          </a:r>
          <a:r>
            <a:rPr lang="cs-CZ" sz="2500" kern="1200" dirty="0" err="1"/>
            <a:t>oped</a:t>
          </a:r>
          <a:r>
            <a:rPr lang="en-GB" sz="2500" kern="1200" dirty="0"/>
            <a:t> by Microsoft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0AB11CCE-B29D-4179-B3E3-2C2B1D2C71A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5F5C1-2FC8-457E-976D-3883079664D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92B7D-ABD9-439D-B8FD-D2188029513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Every month new release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E8E6E806-6EBD-483D-9C7E-03BF4ED8880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77BA4-14D2-4689-8485-1BED11CAA63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80115-E956-4E02-90D4-8E7592782007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Current leader in </a:t>
          </a:r>
          <a:r>
            <a:rPr lang="en-US" sz="2500" kern="1200" dirty="0"/>
            <a:t>the visualization</a:t>
          </a:r>
          <a:r>
            <a:rPr lang="en-GB" sz="2500" kern="1200" dirty="0"/>
            <a:t> of data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B08AF-A28B-4498-B19F-7F8E9C14EFC5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F7E87-FAAA-45BC-A237-E07B51995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Blue – </a:t>
            </a:r>
            <a:r>
              <a:rPr lang="cs-CZ" dirty="0" err="1"/>
              <a:t>deaths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preventible</a:t>
            </a:r>
            <a:r>
              <a:rPr lang="cs-CZ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Mitigable</a:t>
            </a:r>
            <a:r>
              <a:rPr lang="cs-CZ" dirty="0"/>
              <a:t> </a:t>
            </a:r>
            <a:r>
              <a:rPr lang="cs-CZ" dirty="0" err="1"/>
              <a:t>Zymotic</a:t>
            </a:r>
            <a:r>
              <a:rPr lang="cs-CZ" dirty="0"/>
              <a:t> </a:t>
            </a:r>
            <a:r>
              <a:rPr lang="cs-CZ" dirty="0" err="1"/>
              <a:t>diseases</a:t>
            </a:r>
            <a:endParaRPr lang="cs-CZ" dirty="0"/>
          </a:p>
          <a:p>
            <a:r>
              <a:rPr lang="cs-CZ" dirty="0" err="1"/>
              <a:t>Red</a:t>
            </a:r>
            <a:r>
              <a:rPr lang="cs-CZ" dirty="0"/>
              <a:t>  - </a:t>
            </a:r>
            <a:r>
              <a:rPr lang="cs-CZ" dirty="0" err="1"/>
              <a:t>deaths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wounds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fight</a:t>
            </a:r>
            <a:endParaRPr lang="cs-CZ" dirty="0"/>
          </a:p>
          <a:p>
            <a:r>
              <a:rPr lang="cs-CZ" dirty="0"/>
              <a:t>Black – </a:t>
            </a:r>
            <a:r>
              <a:rPr lang="cs-CZ" dirty="0" err="1"/>
              <a:t>all</a:t>
            </a:r>
            <a:r>
              <a:rPr lang="cs-CZ" dirty="0"/>
              <a:t> other </a:t>
            </a:r>
            <a:r>
              <a:rPr lang="cs-CZ" dirty="0" err="1"/>
              <a:t>causes</a:t>
            </a:r>
            <a:r>
              <a:rPr lang="cs-CZ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F7E87-FAAA-45BC-A237-E07B51995B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3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CA2B-F575-46DD-A2A5-028AAF47A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11E1E-1729-4869-A460-5FD117CEF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65B6-FA63-4826-8AB2-7F7ED57D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2B72-720F-403A-878B-95F760AB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F680F-274B-48A9-BEDD-BE4AE5BA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0887-B0F3-4795-87F6-3FE9AE63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FC4EE-A774-4DF5-9D18-40830461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52F2-38CA-4F21-A28F-2796405A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5A6EF-BE4D-4F05-A28B-5C3F16EB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E6A8-5F8A-4AEE-9F1A-E8259AE6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EA663-57F0-40C8-8FA6-B37CE9769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152C9-6867-4E44-B530-0B2F3160B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500FC-2363-4CF3-8E6B-BA13034C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86F1-959B-4D30-B691-29CFB144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2158-2CD9-42EA-BB1D-884F4D9C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4AC2-2B14-4775-B1D8-D02493B3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5824-EB86-43B5-9AA9-6BB94582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A00B-EDEC-4017-B2B1-09A1123C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399C8-7BE4-4BD1-86A5-9FF01B4E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DF42-5917-4667-8A3C-0883D7C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5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697D-AD4A-41FD-8943-54C7B24D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3485-B891-42B5-ADCE-251CCB629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F954-68C9-4695-A884-ED016F50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A1E2-9269-4B22-B626-9804617F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AA40E-675D-40EE-86E7-B6238EEE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0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A0C4-EDA7-4FEE-A142-37F3E00D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61E0-D2BC-4082-BF36-83200016D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FB26B-EC31-4366-8E95-6F46D0AD6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C0900-FBB7-4C3B-AD18-05691F50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31CB4-EDDE-4306-95E2-C0F3C581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29221-3723-4433-B4AB-FE7855F9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3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34A2-B602-4BA0-AF37-A7E78265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B0E3-95C4-4B9E-9F75-9818F3806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57486-EA7A-4A3A-9884-23E94C100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0E6DE-6A3E-4C5E-A5E0-E6DB98EA5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E8D12-C9CB-4923-AF52-B79E1748C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BE5E9-7E02-4B59-A4D4-A34530D3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0CB64-AB64-4BFD-8B7F-B9F6E87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A6651-E5F6-42C0-80EF-028C0D31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1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3379-1AB0-4BDA-875C-BD5B927B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40728-96ED-4316-B038-957A5E60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628A1-BEDC-4DCA-A5A2-E3CB6FD7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9836-50E6-45B8-90C4-5D4FBD7B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01F95-0628-4F03-8778-8CFFE01D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94837-0B86-4F81-96DD-57ABF73E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1098-7312-46D5-8EB4-CD56F11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A4C1-5984-4F23-8FF3-F67467DE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B1C8-56DA-4101-819A-0A0D429B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C83FD-04AE-4641-AE40-9215FF857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BA7E0-3D44-48D1-9A7D-F735370E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D6196-B361-43AF-9F28-0B59B090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DE0D-27B3-4CB3-BFCF-B1C78142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4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DC57-DCDF-4076-841C-CC8EE23A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FB3AB-A217-448F-898A-FDD3B95EE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33090-2BF2-461B-AC68-68551AB4C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86E0B-E279-4B85-95A9-4CA8F9EF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F4019-1BB9-4502-9AEB-819A720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32834-B141-478A-897D-35F155E7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9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3FD2B-8574-4DFA-98A1-3990EBC0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CCF53-4A5B-4DA7-8673-A39AFA86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37AC0-3006-4BDE-8A13-CD8BAB35D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DEAD-0FA4-4DA5-9816-F3D0F4FDC87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F5BDA-47FC-4566-A1A0-B83DFBA24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E10F-9E61-49CD-89C1-93457D4D3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8737-BA2C-4148-8A5A-72DB886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2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chive.org/details/mortalityofbriti00lond/page/n4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mUQiD_KBQ&amp;ab_channel=ShareMarketTip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picture containing light, sitting, computer, traffic&#10;&#10;Description automatically generated">
            <a:extLst>
              <a:ext uri="{FF2B5EF4-FFF2-40B4-BE49-F238E27FC236}">
                <a16:creationId xmlns:a16="http://schemas.microsoft.com/office/drawing/2014/main" id="{3FB870D9-F10C-4E9F-9585-D4F99FDAF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7" r="5554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52A19-A20B-4480-A340-7C995C9EC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GIS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6F4B2-D0ED-4DE4-976A-3EB349913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By Petr Průcha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22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7;p21">
            <a:extLst>
              <a:ext uri="{FF2B5EF4-FFF2-40B4-BE49-F238E27FC236}">
                <a16:creationId xmlns:a16="http://schemas.microsoft.com/office/drawing/2014/main" id="{5ED42BD9-A291-4078-8C09-2BAF0C4E45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4ECCDD-8C01-4D03-AD9B-7007F68F3C8C}"/>
              </a:ext>
            </a:extLst>
          </p:cNvPr>
          <p:cNvSpPr txBox="1"/>
          <p:nvPr/>
        </p:nvSpPr>
        <p:spPr>
          <a:xfrm>
            <a:off x="8300621" y="6396335"/>
            <a:ext cx="406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</a:t>
            </a: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https://archive.org/details/mortalityofbriti00lond/page/n47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3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734C-2362-4F09-B59E-661A9C72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049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AF98B-002F-44E4-9B44-6380FCE15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cs-CZ" sz="5600" dirty="0">
                <a:ea typeface="+mj-lt"/>
                <a:cs typeface="+mj-lt"/>
              </a:rPr>
              <a:t>"Data analýza není nic nového" </a:t>
            </a:r>
            <a:br>
              <a:rPr lang="en-US" sz="5600" dirty="0"/>
            </a:br>
            <a:r>
              <a:rPr lang="cs-CZ" sz="5600" dirty="0">
                <a:ea typeface="+mj-lt"/>
                <a:cs typeface="+mj-lt"/>
              </a:rPr>
              <a:t>Proč je teď tak sexy?</a:t>
            </a:r>
            <a:endParaRPr lang="en-US" sz="5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5251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C0235-1C95-4459-A10B-DA81C879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cs-CZ" dirty="0"/>
              <a:t>Proč je teď tak sexy?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3F64-27D6-4952-A380-2D81590D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cs-CZ" sz="2400" dirty="0"/>
              <a:t>Data jsou nová Ropa</a:t>
            </a:r>
          </a:p>
          <a:p>
            <a:r>
              <a:rPr lang="cs-CZ" sz="2400" dirty="0"/>
              <a:t>Máme hodně dat, které kopírují Morův zákon, exponenciálně rostou</a:t>
            </a:r>
            <a:r>
              <a:rPr lang="en-US" sz="2400" dirty="0"/>
              <a:t> (Aalst, 2016)</a:t>
            </a:r>
            <a:endParaRPr lang="cs-CZ" sz="2400" dirty="0"/>
          </a:p>
          <a:p>
            <a:r>
              <a:rPr lang="en-US" sz="2400" dirty="0"/>
              <a:t>Data </a:t>
            </a:r>
            <a:r>
              <a:rPr lang="cs-CZ" sz="2400" dirty="0"/>
              <a:t>jsou všude a každé zařízení nějaké produkuje</a:t>
            </a:r>
            <a:endParaRPr lang="en-US" sz="2400" dirty="0"/>
          </a:p>
          <a:p>
            <a:r>
              <a:rPr lang="cs-CZ" sz="2400" dirty="0"/>
              <a:t>Teď máme výpočetní kapacitu a AI pro zpracování dat.</a:t>
            </a:r>
          </a:p>
          <a:p>
            <a:r>
              <a:rPr lang="cs-CZ" sz="2400" dirty="0"/>
              <a:t>Můžeme se rozhodovat racionálněji</a:t>
            </a:r>
          </a:p>
          <a:p>
            <a:r>
              <a:rPr lang="cs-CZ" sz="2400" dirty="0"/>
              <a:t>Protože zajímavým poznatkům můžeme získat důležitou konkurenční výhodu</a:t>
            </a:r>
          </a:p>
        </p:txBody>
      </p:sp>
    </p:spTree>
    <p:extLst>
      <p:ext uri="{BB962C8B-B14F-4D97-AF65-F5344CB8AC3E}">
        <p14:creationId xmlns:p14="http://schemas.microsoft.com/office/powerpoint/2010/main" val="410135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8626A-C2E1-4500-A472-28DCD006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cs-CZ" dirty="0"/>
              <a:t>Pro co jí používáme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83F56-62CD-4916-AD58-F9EDA908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cs-CZ" sz="2400" dirty="0"/>
              <a:t>Ve většině případů pro podporu rozhodování</a:t>
            </a:r>
            <a:endParaRPr lang="en-US" sz="2400" dirty="0"/>
          </a:p>
          <a:p>
            <a:pPr lvl="1"/>
            <a:r>
              <a:rPr lang="cs-CZ" dirty="0"/>
              <a:t>Častěji</a:t>
            </a:r>
            <a:endParaRPr lang="en-US" dirty="0"/>
          </a:p>
          <a:p>
            <a:pPr lvl="1"/>
            <a:r>
              <a:rPr lang="cs-CZ" dirty="0"/>
              <a:t>Rychleji</a:t>
            </a:r>
            <a:endParaRPr lang="en-US" dirty="0"/>
          </a:p>
          <a:p>
            <a:pPr lvl="1"/>
            <a:r>
              <a:rPr lang="cs-CZ" dirty="0" err="1"/>
              <a:t>Přesnějii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7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9323-2C36-48B0-9639-C518BC77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Pro co jí používáme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1E45C2-AF29-435B-899A-D52381171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sz="2400" dirty="0"/>
              <a:t>Hodně věcí je kontra intuitivních a lidé se nerozhodují racionálně</a:t>
            </a:r>
            <a:endParaRPr lang="en-US" sz="2400" dirty="0"/>
          </a:p>
          <a:p>
            <a:pPr marL="0"/>
            <a:endParaRPr lang="en-US" sz="1800" i="1" dirty="0"/>
          </a:p>
          <a:p>
            <a:pPr marL="0"/>
            <a:endParaRPr lang="en-US" sz="1800" i="1" dirty="0"/>
          </a:p>
          <a:p>
            <a:pPr marL="0" indent="0">
              <a:buNone/>
            </a:pPr>
            <a:r>
              <a:rPr lang="en-US" i="1" dirty="0"/>
              <a:t>“The world cannot be understood without numbers. But the world cannot be understood with numbers alone.”</a:t>
            </a:r>
            <a:endParaRPr lang="en-US" i="1" dirty="0">
              <a:cs typeface="Calibri"/>
            </a:endParaRPr>
          </a:p>
          <a:p>
            <a:pPr marL="0"/>
            <a:endParaRPr lang="en-US" sz="1800" i="1" dirty="0"/>
          </a:p>
          <a:p>
            <a:pPr marL="0" indent="0" algn="r">
              <a:buNone/>
            </a:pPr>
            <a:r>
              <a:rPr lang="en-US" sz="1800" dirty="0"/>
              <a:t> Hans Rosling</a:t>
            </a:r>
            <a:endParaRPr lang="en-US" sz="1800" dirty="0">
              <a:cs typeface="Calibri" panose="020F0502020204030204"/>
            </a:endParaRPr>
          </a:p>
          <a:p>
            <a:pPr marL="0"/>
            <a:endParaRPr lang="en-US" sz="1800" i="1" dirty="0"/>
          </a:p>
          <a:p>
            <a:endParaRPr lang="en-US" sz="18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572C02-8EA4-40EE-9114-A3442DAB0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868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38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002CA3-81AC-440B-A333-01F020E2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what we use it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09A82-EB02-4B67-8C46-1A85A3F2F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85"/>
            <a:ext cx="10515600" cy="4351338"/>
          </a:xfrm>
        </p:spPr>
        <p:txBody>
          <a:bodyPr/>
          <a:lstStyle/>
          <a:p>
            <a:r>
              <a:rPr lang="cs-CZ" sz="2800" dirty="0"/>
              <a:t>Hodně věcí je kontra intuitivních a lidé se nerozhodují racionálně</a:t>
            </a:r>
            <a:endParaRPr lang="en-US" sz="2800" dirty="0"/>
          </a:p>
          <a:p>
            <a:endParaRPr lang="en-US" dirty="0"/>
          </a:p>
        </p:txBody>
      </p:sp>
      <p:pic>
        <p:nvPicPr>
          <p:cNvPr id="8" name="Google Shape;140;p28">
            <a:extLst>
              <a:ext uri="{FF2B5EF4-FFF2-40B4-BE49-F238E27FC236}">
                <a16:creationId xmlns:a16="http://schemas.microsoft.com/office/drawing/2014/main" id="{C52080DD-2AEA-461D-9885-6E2BED86A5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1815" y="2083175"/>
            <a:ext cx="9348774" cy="477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98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7AA0FF7-A789-4445-9B3D-086AB1238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04748C8-8E09-45F3-B860-870594D7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Data analysis is the process of researching, cleaning, and modeling data to gain insights useful for informing and decision support</a:t>
            </a:r>
            <a:br>
              <a:rPr lang="en-US" sz="3800" dirty="0"/>
            </a:b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cs-CZ" sz="2800" dirty="0">
                <a:solidFill>
                  <a:srgbClr val="FFFFFF"/>
                </a:solidFill>
              </a:rPr>
              <a:t>Gartner</a:t>
            </a:r>
            <a:r>
              <a:rPr lang="en-US" sz="2800" dirty="0">
                <a:solidFill>
                  <a:srgbClr val="FFFFFF"/>
                </a:solidFill>
              </a:rPr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405343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06CE5-D918-48CD-AE66-5F9D7467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pic>
        <p:nvPicPr>
          <p:cNvPr id="3076" name="Picture 4" descr="Hugo Drochon on Twitter: &quot;The difference between data, information,  knowledge, insight, wisdom and conspiracy theory.… &quot;">
            <a:extLst>
              <a:ext uri="{FF2B5EF4-FFF2-40B4-BE49-F238E27FC236}">
                <a16:creationId xmlns:a16="http://schemas.microsoft.com/office/drawing/2014/main" id="{3A73CDED-C14C-462F-891C-ED2E48317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82" y="1825625"/>
            <a:ext cx="43184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8D8B0-B162-4665-8010-A7D83FC031BC}"/>
              </a:ext>
            </a:extLst>
          </p:cNvPr>
          <p:cNvSpPr txBox="1"/>
          <p:nvPr/>
        </p:nvSpPr>
        <p:spPr>
          <a:xfrm>
            <a:off x="6658257" y="6258757"/>
            <a:ext cx="15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35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9112-0B7A-43A2-9596-8C8DED4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BB89-F7C0-46DA-AE4D-55AA05C9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100110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631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9112-0B7A-43A2-9596-8C8DED4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BB89-F7C0-46DA-AE4D-55AA05C9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100110</a:t>
            </a:r>
          </a:p>
          <a:p>
            <a:pPr marL="0" indent="0">
              <a:buNone/>
            </a:pPr>
            <a:r>
              <a:rPr lang="cs-CZ" dirty="0"/>
              <a:t>Může to být cokoliv</a:t>
            </a:r>
            <a:r>
              <a:rPr lang="en-GB" dirty="0"/>
              <a:t>:</a:t>
            </a:r>
          </a:p>
          <a:p>
            <a:r>
              <a:rPr lang="cs-CZ" sz="2400" dirty="0"/>
              <a:t>Číslo v desítkové soustavě</a:t>
            </a:r>
            <a:endParaRPr lang="en-GB" sz="2400" dirty="0"/>
          </a:p>
          <a:p>
            <a:r>
              <a:rPr lang="cs-CZ" sz="2400" dirty="0"/>
              <a:t>Číslo v binární soustavě</a:t>
            </a:r>
            <a:endParaRPr lang="en-GB" sz="2400" dirty="0"/>
          </a:p>
          <a:p>
            <a:r>
              <a:rPr lang="en-GB" sz="2400" dirty="0"/>
              <a:t>Binary (ASCII sign)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725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978C-D349-4F98-A802-FAD47974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aphic 18" descr="Stopwatch 75%">
            <a:extLst>
              <a:ext uri="{FF2B5EF4-FFF2-40B4-BE49-F238E27FC236}">
                <a16:creationId xmlns:a16="http://schemas.microsoft.com/office/drawing/2014/main" id="{9F89E7F9-7654-4BB7-8E04-1E77CBDE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8D8A-7240-4CBE-B049-84371A4D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cs-CZ" sz="2400" dirty="0"/>
              <a:t>About </a:t>
            </a:r>
            <a:r>
              <a:rPr lang="en-US" sz="2400" dirty="0"/>
              <a:t>me</a:t>
            </a:r>
            <a:endParaRPr lang="en-US" sz="2400" dirty="0">
              <a:cs typeface="Calibri"/>
            </a:endParaRPr>
          </a:p>
          <a:p>
            <a:r>
              <a:rPr lang="cs-CZ" sz="2400" dirty="0"/>
              <a:t>About you</a:t>
            </a:r>
            <a:endParaRPr lang="cs-CZ" sz="2400" dirty="0">
              <a:cs typeface="Calibri"/>
            </a:endParaRPr>
          </a:p>
          <a:p>
            <a:r>
              <a:rPr lang="cs-CZ" sz="2400" dirty="0"/>
              <a:t>Úvod do Big Data</a:t>
            </a:r>
            <a:r>
              <a:rPr lang="en-GB" sz="2400" dirty="0"/>
              <a:t>, </a:t>
            </a:r>
            <a:r>
              <a:rPr lang="cs-CZ" sz="2400" dirty="0"/>
              <a:t>Data </a:t>
            </a:r>
            <a:r>
              <a:rPr lang="en-US" sz="2400" dirty="0"/>
              <a:t>Analysis, </a:t>
            </a:r>
            <a:r>
              <a:rPr lang="en-US" sz="2400" dirty="0" err="1"/>
              <a:t>PowerBI</a:t>
            </a:r>
            <a:endParaRPr lang="cs-CZ" sz="2400" dirty="0">
              <a:cs typeface="Calibri"/>
            </a:endParaRPr>
          </a:p>
          <a:p>
            <a:r>
              <a:rPr lang="cs-CZ" sz="2400" dirty="0">
                <a:cs typeface="Calibri"/>
              </a:rPr>
              <a:t>Přestávka</a:t>
            </a:r>
            <a:endParaRPr lang="en-GB" sz="2400" dirty="0">
              <a:cs typeface="Calibri"/>
            </a:endParaRPr>
          </a:p>
          <a:p>
            <a:r>
              <a:rPr lang="cs-CZ" sz="2400" dirty="0"/>
              <a:t>Vytvoření prvních vizualizací v </a:t>
            </a:r>
            <a:r>
              <a:rPr lang="en-GB" sz="2400" dirty="0" err="1"/>
              <a:t>PowerBI</a:t>
            </a:r>
            <a:endParaRPr lang="cs-CZ" sz="2400" dirty="0"/>
          </a:p>
          <a:p>
            <a:endParaRPr lang="cs-CZ" sz="1800" dirty="0"/>
          </a:p>
          <a:p>
            <a:endParaRPr lang="cs-CZ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564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9112-0B7A-43A2-9596-8C8DED4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BB89-F7C0-46DA-AE4D-55AA05C9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38</a:t>
            </a:r>
          </a:p>
          <a:p>
            <a:pPr marL="0" indent="0">
              <a:buNone/>
            </a:pPr>
            <a:r>
              <a:rPr lang="cs-CZ" dirty="0"/>
              <a:t>Může to být cokoliv </a:t>
            </a:r>
            <a:r>
              <a:rPr lang="en-GB" dirty="0"/>
              <a:t>:</a:t>
            </a:r>
          </a:p>
          <a:p>
            <a:r>
              <a:rPr lang="cs-CZ" sz="2400" dirty="0"/>
              <a:t>Věk</a:t>
            </a:r>
            <a:endParaRPr lang="en-GB" sz="2400" dirty="0"/>
          </a:p>
          <a:p>
            <a:r>
              <a:rPr lang="cs-CZ" sz="2400" dirty="0"/>
              <a:t>Počet lidí</a:t>
            </a:r>
            <a:endParaRPr lang="en-GB" sz="2400" dirty="0"/>
          </a:p>
          <a:p>
            <a:r>
              <a:rPr lang="cs-CZ" sz="2400" dirty="0"/>
              <a:t>Váha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955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9112-0B7A-43A2-9596-8C8DED4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BB89-F7C0-46DA-AE4D-55AA05C9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38</a:t>
            </a:r>
            <a:r>
              <a:rPr lang="cs-CZ" sz="4800" dirty="0"/>
              <a:t>°</a:t>
            </a:r>
            <a:endParaRPr lang="en-GB" sz="4800" dirty="0"/>
          </a:p>
          <a:p>
            <a:pPr marL="0" indent="0">
              <a:buNone/>
            </a:pPr>
            <a:r>
              <a:rPr lang="cs-CZ" dirty="0"/>
              <a:t>Může to být cokoliv</a:t>
            </a:r>
            <a:r>
              <a:rPr lang="en-GB" dirty="0"/>
              <a:t>:</a:t>
            </a:r>
          </a:p>
        </p:txBody>
      </p:sp>
      <p:pic>
        <p:nvPicPr>
          <p:cNvPr id="5" name="Google Shape;183;p34">
            <a:extLst>
              <a:ext uri="{FF2B5EF4-FFF2-40B4-BE49-F238E27FC236}">
                <a16:creationId xmlns:a16="http://schemas.microsoft.com/office/drawing/2014/main" id="{6ACB238F-0DC6-4191-BD1C-287EC8E015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8175" y="4205244"/>
            <a:ext cx="28956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;p34">
            <a:extLst>
              <a:ext uri="{FF2B5EF4-FFF2-40B4-BE49-F238E27FC236}">
                <a16:creationId xmlns:a16="http://schemas.microsoft.com/office/drawing/2014/main" id="{466DFD30-5A46-43D5-BB40-7C5F9264AA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7" y="3990150"/>
            <a:ext cx="4643450" cy="261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69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D9E-D6BD-4FB9-BA97-837BC221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CE5-ED50-4A78-89AF-EBA5043A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 to je?</a:t>
            </a:r>
            <a:endParaRPr lang="cs-CZ" dirty="0">
              <a:effectLst/>
            </a:endParaRP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38</a:t>
            </a:r>
            <a:r>
              <a:rPr lang="cs-CZ" sz="4800" dirty="0"/>
              <a:t>°</a:t>
            </a:r>
            <a:r>
              <a:rPr lang="en-GB" sz="4800" dirty="0"/>
              <a:t>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1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D9E-D6BD-4FB9-BA97-837BC221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CE5-ED50-4A78-89AF-EBA5043A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38</a:t>
            </a:r>
            <a:r>
              <a:rPr lang="cs-CZ" sz="4800" dirty="0"/>
              <a:t>°</a:t>
            </a:r>
            <a:r>
              <a:rPr lang="en-GB" sz="4800" dirty="0"/>
              <a:t>C</a:t>
            </a:r>
          </a:p>
          <a:p>
            <a:pPr marL="0" indent="0">
              <a:buNone/>
            </a:pPr>
            <a:r>
              <a:rPr lang="cs-CZ" dirty="0"/>
              <a:t>Může to být cokoliv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oogle Shape;200;p36">
            <a:extLst>
              <a:ext uri="{FF2B5EF4-FFF2-40B4-BE49-F238E27FC236}">
                <a16:creationId xmlns:a16="http://schemas.microsoft.com/office/drawing/2014/main" id="{F4763BA9-0B59-4F45-8DF2-FDCA1735A7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4215519"/>
            <a:ext cx="4057650" cy="254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73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0D9E-D6BD-4FB9-BA97-837BC221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CE5-ED50-4A78-89AF-EBA5043A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to je?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dirty="0"/>
              <a:t>38</a:t>
            </a:r>
            <a:r>
              <a:rPr lang="cs-CZ" sz="4800" dirty="0"/>
              <a:t>°</a:t>
            </a:r>
            <a:r>
              <a:rPr lang="en-GB" sz="4800" dirty="0"/>
              <a:t>C</a:t>
            </a:r>
          </a:p>
          <a:p>
            <a:pPr marL="0" indent="0">
              <a:buNone/>
            </a:pPr>
            <a:r>
              <a:rPr lang="cs-CZ" dirty="0"/>
              <a:t>Může to být cokoliv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oogle Shape;200;p36">
            <a:extLst>
              <a:ext uri="{FF2B5EF4-FFF2-40B4-BE49-F238E27FC236}">
                <a16:creationId xmlns:a16="http://schemas.microsoft.com/office/drawing/2014/main" id="{F4763BA9-0B59-4F45-8DF2-FDCA1735A7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4215519"/>
            <a:ext cx="40576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0;p37">
            <a:extLst>
              <a:ext uri="{FF2B5EF4-FFF2-40B4-BE49-F238E27FC236}">
                <a16:creationId xmlns:a16="http://schemas.microsoft.com/office/drawing/2014/main" id="{C7931C72-8CEB-4945-AA4A-4CB7F51A04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871" y="4029100"/>
            <a:ext cx="3629015" cy="254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01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F641-35B4-48A6-ABAD-621601C8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to celé tedy funguje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7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220;p39">
            <a:extLst>
              <a:ext uri="{FF2B5EF4-FFF2-40B4-BE49-F238E27FC236}">
                <a16:creationId xmlns:a16="http://schemas.microsoft.com/office/drawing/2014/main" id="{223187EF-C7C6-4309-AFBB-F207D4D2DBE1}"/>
              </a:ext>
            </a:extLst>
          </p:cNvPr>
          <p:cNvPicPr preferRelativeResize="0"/>
          <p:nvPr/>
        </p:nvPicPr>
        <p:blipFill rotWithShape="1">
          <a:blip r:embed="rId2"/>
          <a:srcRect l="5679" t="18166" r="9039" b="1910"/>
          <a:stretch/>
        </p:blipFill>
        <p:spPr>
          <a:xfrm>
            <a:off x="643467" y="1841138"/>
            <a:ext cx="5294716" cy="3175722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oogle Shape;222;p39">
            <a:extLst>
              <a:ext uri="{FF2B5EF4-FFF2-40B4-BE49-F238E27FC236}">
                <a16:creationId xmlns:a16="http://schemas.microsoft.com/office/drawing/2014/main" id="{D609AC66-76CA-409C-A0D3-198926068748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7675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DCD6-BC43-471B-912E-12BED512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-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EB89-0AF0-4ADC-9CF0-86A8A911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Existují fáze, které se budou vždy opakovat</a:t>
            </a:r>
            <a:endParaRPr lang="en-US" dirty="0"/>
          </a:p>
          <a:p>
            <a:pPr lvl="1"/>
            <a:r>
              <a:rPr lang="cs-CZ" dirty="0"/>
              <a:t>Akvizice</a:t>
            </a:r>
          </a:p>
          <a:p>
            <a:pPr lvl="1"/>
            <a:r>
              <a:rPr lang="cs-CZ" dirty="0"/>
              <a:t>Pochopení kontextu</a:t>
            </a:r>
          </a:p>
          <a:p>
            <a:pPr lvl="1"/>
            <a:r>
              <a:rPr lang="cs-CZ" dirty="0"/>
              <a:t>Komunikace výsledků</a:t>
            </a:r>
            <a:endParaRPr lang="cs-CZ" sz="2800" dirty="0"/>
          </a:p>
          <a:p>
            <a:r>
              <a:rPr lang="cs-CZ" dirty="0"/>
              <a:t>Co se bude lišit je účel analýz:</a:t>
            </a:r>
          </a:p>
          <a:p>
            <a:pPr lvl="1"/>
            <a:r>
              <a:rPr lang="en-US" sz="2800" dirty="0" err="1"/>
              <a:t>Prozkoumejte</a:t>
            </a:r>
            <a:r>
              <a:rPr lang="en-US" sz="2800" dirty="0"/>
              <a:t> </a:t>
            </a:r>
            <a:r>
              <a:rPr lang="en-US" sz="2800" dirty="0" err="1"/>
              <a:t>něco</a:t>
            </a:r>
            <a:r>
              <a:rPr lang="en-US" sz="2800" dirty="0"/>
              <a:t> – </a:t>
            </a:r>
            <a:r>
              <a:rPr lang="en-US" sz="2800" dirty="0" err="1"/>
              <a:t>průzkumné</a:t>
            </a:r>
            <a:endParaRPr lang="cs-CZ" sz="2800" dirty="0"/>
          </a:p>
          <a:p>
            <a:pPr lvl="1"/>
            <a:r>
              <a:rPr lang="en-US" sz="2800" dirty="0" err="1"/>
              <a:t>Zobecněte</a:t>
            </a:r>
            <a:r>
              <a:rPr lang="en-US" sz="2800" dirty="0"/>
              <a:t> </a:t>
            </a:r>
            <a:r>
              <a:rPr lang="en-US" sz="2800" dirty="0" err="1"/>
              <a:t>něco</a:t>
            </a:r>
            <a:r>
              <a:rPr lang="en-US" sz="2800" dirty="0"/>
              <a:t> - </a:t>
            </a:r>
            <a:r>
              <a:rPr lang="en-US" sz="2800" dirty="0" err="1"/>
              <a:t>inferenční</a:t>
            </a:r>
            <a:endParaRPr lang="cs-CZ" sz="2800" dirty="0"/>
          </a:p>
          <a:p>
            <a:pPr lvl="1"/>
            <a:r>
              <a:rPr lang="en-US" sz="2800" dirty="0" err="1"/>
              <a:t>Předv</a:t>
            </a:r>
            <a:r>
              <a:rPr lang="cs-CZ" sz="2800" dirty="0"/>
              <a:t>í</a:t>
            </a:r>
            <a:r>
              <a:rPr lang="en-US" sz="2800" dirty="0"/>
              <a:t>d</a:t>
            </a:r>
            <a:r>
              <a:rPr lang="cs-CZ" sz="2800" dirty="0"/>
              <a:t>ej</a:t>
            </a:r>
            <a:r>
              <a:rPr lang="en-US" sz="2800" dirty="0"/>
              <a:t>t</a:t>
            </a:r>
            <a:r>
              <a:rPr lang="cs-CZ" sz="2800" dirty="0"/>
              <a:t>e</a:t>
            </a:r>
            <a:r>
              <a:rPr lang="en-US" sz="2800" dirty="0"/>
              <a:t> </a:t>
            </a:r>
            <a:r>
              <a:rPr lang="en-US" sz="2800" dirty="0" err="1"/>
              <a:t>něco</a:t>
            </a:r>
            <a:r>
              <a:rPr lang="en-US" sz="2800" dirty="0"/>
              <a:t> – </a:t>
            </a:r>
            <a:r>
              <a:rPr lang="en-US" sz="2800" dirty="0" err="1"/>
              <a:t>prediktivní</a:t>
            </a:r>
            <a:endParaRPr lang="cs-CZ" sz="2800" dirty="0"/>
          </a:p>
          <a:p>
            <a:r>
              <a:rPr lang="cs-CZ" sz="3200" dirty="0"/>
              <a:t>A tím i nástroje zdroje dat </a:t>
            </a:r>
            <a:r>
              <a:rPr lang="cs-CZ" sz="3200"/>
              <a:t>a výstupy</a:t>
            </a:r>
            <a:endParaRPr lang="en-US" sz="32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604D581-AC50-4C96-B63F-BFD8E015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677" r="1" b="11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9B6A3-E10E-401D-AA66-78E6479A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About PowerBI</a:t>
            </a:r>
          </a:p>
        </p:txBody>
      </p:sp>
    </p:spTree>
    <p:extLst>
      <p:ext uri="{BB962C8B-B14F-4D97-AF65-F5344CB8AC3E}">
        <p14:creationId xmlns:p14="http://schemas.microsoft.com/office/powerpoint/2010/main" val="270834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FF79D-3310-4390-813A-88FF082B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PowerBI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C173E0-0E4C-4B26-A9BF-3754A7C43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1661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0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978C-D349-4F98-A802-FAD47974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r>
              <a:rPr lang="cs-CZ" dirty="0"/>
              <a:t> pro Kurz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aphic 18" descr="Stopwatch 75%">
            <a:extLst>
              <a:ext uri="{FF2B5EF4-FFF2-40B4-BE49-F238E27FC236}">
                <a16:creationId xmlns:a16="http://schemas.microsoft.com/office/drawing/2014/main" id="{9F89E7F9-7654-4BB7-8E04-1E77CBDE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8D8A-7240-4CBE-B049-84371A4D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cs-CZ" sz="2200" dirty="0"/>
              <a:t>Teorie</a:t>
            </a:r>
          </a:p>
          <a:p>
            <a:r>
              <a:rPr lang="cs-CZ" sz="2200" dirty="0"/>
              <a:t>Vybrání správné vizualizace pro správný problém</a:t>
            </a:r>
          </a:p>
          <a:p>
            <a:r>
              <a:rPr lang="cs-CZ" sz="2200" dirty="0"/>
              <a:t>Vytvoření dashboardu</a:t>
            </a:r>
          </a:p>
          <a:p>
            <a:r>
              <a:rPr lang="cs-CZ" sz="2200" dirty="0"/>
              <a:t>Použití nástrojů pro upravený vzhledu</a:t>
            </a:r>
          </a:p>
          <a:p>
            <a:r>
              <a:rPr lang="cs-CZ" sz="2200" dirty="0"/>
              <a:t>Udělání jednoduchých operací s daty</a:t>
            </a:r>
            <a:endParaRPr lang="cs-CZ" sz="2200" dirty="0">
              <a:solidFill>
                <a:srgbClr val="0563C1"/>
              </a:solidFill>
              <a:highlight>
                <a:srgbClr val="FFFF00"/>
              </a:highlight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cs-CZ" sz="2200" dirty="0" err="1">
                <a:solidFill>
                  <a:srgbClr val="0563C1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Running</a:t>
            </a:r>
            <a:r>
              <a:rPr lang="cs-CZ" sz="2200" dirty="0">
                <a:solidFill>
                  <a:srgbClr val="0563C1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bar chart </a:t>
            </a:r>
            <a:r>
              <a:rPr lang="cs-CZ" sz="2200" dirty="0" err="1">
                <a:solidFill>
                  <a:schemeClr val="bg2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race</a:t>
            </a:r>
            <a:endParaRPr lang="cs-CZ" sz="2200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2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47D73-B283-49AE-8598-C7A0E465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0"/>
            <a:ext cx="657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78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97B41-DB69-43DD-A3A3-ACF3C00C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2BBD1-A4BD-4484-9915-69C8D5D45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08" y="-82304"/>
            <a:ext cx="6573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7830-9D0D-461C-8D41-7D6449CA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cs-CZ" dirty="0"/>
              <a:t>Ale je to jen nástroj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95D9B77-37FC-4049-99BE-36D9AA405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B125-E024-4DC5-BCF7-9C57A01E0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cs-CZ" dirty="0"/>
              <a:t>Jsou zde i další:</a:t>
            </a:r>
            <a:endParaRPr lang="cs-CZ" dirty="0">
              <a:cs typeface="Calibri"/>
            </a:endParaRPr>
          </a:p>
          <a:p>
            <a:pPr lvl="1"/>
            <a:r>
              <a:rPr lang="cs-CZ" sz="2800" dirty="0" err="1"/>
              <a:t>Tableau</a:t>
            </a:r>
            <a:endParaRPr lang="cs-CZ" sz="2800" dirty="0">
              <a:cs typeface="Calibri"/>
            </a:endParaRPr>
          </a:p>
          <a:p>
            <a:pPr lvl="1"/>
            <a:r>
              <a:rPr lang="cs-CZ" sz="2800" dirty="0"/>
              <a:t>Google data studio</a:t>
            </a:r>
            <a:endParaRPr lang="cs-CZ" sz="2800" dirty="0">
              <a:cs typeface="Calibri"/>
            </a:endParaRPr>
          </a:p>
          <a:p>
            <a:pPr lvl="1"/>
            <a:r>
              <a:rPr lang="cs-CZ" sz="2800" dirty="0" err="1"/>
              <a:t>Qliksense</a:t>
            </a:r>
            <a:endParaRPr lang="cs-CZ" sz="2800" dirty="0">
              <a:cs typeface="Calibri"/>
            </a:endParaRPr>
          </a:p>
          <a:p>
            <a:pPr lvl="1"/>
            <a:r>
              <a:rPr lang="cs-CZ" sz="2800" dirty="0" err="1"/>
              <a:t>Salseforce</a:t>
            </a:r>
            <a:endParaRPr lang="cs-CZ" sz="2800" dirty="0">
              <a:cs typeface="Calibri"/>
            </a:endParaRPr>
          </a:p>
          <a:p>
            <a:pPr lvl="1"/>
            <a:r>
              <a:rPr lang="cs-CZ" sz="2800" dirty="0"/>
              <a:t>Oracle</a:t>
            </a:r>
            <a:endParaRPr lang="cs-CZ" sz="2800" dirty="0">
              <a:cs typeface="Calibri"/>
            </a:endParaRPr>
          </a:p>
          <a:p>
            <a:pPr lvl="1"/>
            <a:r>
              <a:rPr lang="cs-CZ" sz="2800" dirty="0"/>
              <a:t>SAP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037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5307-F16E-45AC-9E4B-A7355367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dirty="0"/>
              <a:t>B</a:t>
            </a:r>
            <a:r>
              <a:rPr lang="en-US" dirty="0" err="1"/>
              <a:t>reak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6DD33F1-E853-4685-8D88-9CC4A2781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4" r="19762" b="-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63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D301-F48B-4385-912A-A130BD74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cs-CZ" dirty="0"/>
              <a:t>Kdo jsem</a:t>
            </a:r>
            <a:r>
              <a:rPr lang="en-US" dirty="0"/>
              <a:t>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Chat">
            <a:extLst>
              <a:ext uri="{FF2B5EF4-FFF2-40B4-BE49-F238E27FC236}">
                <a16:creationId xmlns:a16="http://schemas.microsoft.com/office/drawing/2014/main" id="{49294D88-D879-4EF2-930E-4FD7E5E7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B361E-D81F-4F7D-9642-7B0D5B48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400" dirty="0"/>
              <a:t>Studuji PhD na TUL</a:t>
            </a:r>
          </a:p>
          <a:p>
            <a:r>
              <a:rPr lang="cs-CZ" sz="2400" dirty="0"/>
              <a:t>Pracuji jako RPA </a:t>
            </a:r>
            <a:r>
              <a:rPr lang="cs-CZ" sz="2400" dirty="0" err="1"/>
              <a:t>Warlock</a:t>
            </a:r>
            <a:r>
              <a:rPr lang="cs-CZ" sz="2400" dirty="0"/>
              <a:t> v </a:t>
            </a:r>
            <a:r>
              <a:rPr lang="cs-CZ" sz="2400" dirty="0" err="1"/>
              <a:t>Pointee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1 </a:t>
            </a:r>
            <a:r>
              <a:rPr lang="cs-CZ" sz="2400" dirty="0"/>
              <a:t>rok jsem pracoval s </a:t>
            </a:r>
            <a:r>
              <a:rPr lang="en-US" sz="2400" dirty="0"/>
              <a:t>Qlik Sense</a:t>
            </a:r>
            <a:endParaRPr lang="en-US" sz="2400" dirty="0">
              <a:cs typeface="Calibri"/>
            </a:endParaRPr>
          </a:p>
          <a:p>
            <a:r>
              <a:rPr lang="cs-CZ" sz="2400" dirty="0"/>
              <a:t>2</a:t>
            </a:r>
            <a:r>
              <a:rPr lang="en-US" sz="2400" dirty="0"/>
              <a:t> </a:t>
            </a:r>
            <a:r>
              <a:rPr lang="cs-CZ" sz="2400" dirty="0"/>
              <a:t>roku učím s </a:t>
            </a:r>
            <a:r>
              <a:rPr lang="en-US" sz="2400" dirty="0" err="1"/>
              <a:t>Czechitas</a:t>
            </a:r>
            <a:r>
              <a:rPr lang="en-US" sz="2400" dirty="0"/>
              <a:t> </a:t>
            </a:r>
            <a:endParaRPr lang="en-US" sz="2400" dirty="0">
              <a:cs typeface="Calibri"/>
            </a:endParaRPr>
          </a:p>
          <a:p>
            <a:r>
              <a:rPr lang="cs-CZ" sz="2400" dirty="0"/>
              <a:t>Poslední 3 roky pracuji s daty</a:t>
            </a:r>
            <a:endParaRPr lang="en-US" sz="2400" dirty="0">
              <a:cs typeface="Calibri"/>
            </a:endParaRPr>
          </a:p>
          <a:p>
            <a:endParaRPr lang="cs-CZ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94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92C4-5404-49F8-9A70-E5AF8E06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cs-CZ" dirty="0"/>
              <a:t>Kdo jste?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roup Brainstorm">
            <a:extLst>
              <a:ext uri="{FF2B5EF4-FFF2-40B4-BE49-F238E27FC236}">
                <a16:creationId xmlns:a16="http://schemas.microsoft.com/office/drawing/2014/main" id="{1A32287D-F646-4F9E-9AB8-F37914A7A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CB3B-974C-4862-A4E7-8F98D68A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/>
              <a:t>Your motivation to participate in these workshops?</a:t>
            </a:r>
            <a:endParaRPr lang="cs-CZ" sz="2400" dirty="0"/>
          </a:p>
          <a:p>
            <a:r>
              <a:rPr lang="cs-CZ" sz="2400" dirty="0" err="1"/>
              <a:t>Any</a:t>
            </a:r>
            <a:r>
              <a:rPr lang="cs-CZ" sz="2400" dirty="0"/>
              <a:t> </a:t>
            </a:r>
            <a:r>
              <a:rPr lang="cs-CZ" sz="2400" dirty="0" err="1"/>
              <a:t>wishes</a:t>
            </a:r>
            <a:r>
              <a:rPr lang="cs-CZ" sz="2400" dirty="0"/>
              <a:t> </a:t>
            </a:r>
            <a:r>
              <a:rPr lang="cs-CZ" sz="2400" dirty="0" err="1"/>
              <a:t>or</a:t>
            </a:r>
            <a:r>
              <a:rPr lang="cs-CZ" sz="2400" dirty="0"/>
              <a:t> </a:t>
            </a:r>
            <a:r>
              <a:rPr lang="cs-CZ" sz="2400" dirty="0" err="1"/>
              <a:t>desires</a:t>
            </a:r>
            <a:r>
              <a:rPr lang="cs-CZ" sz="2400" dirty="0"/>
              <a:t>?</a:t>
            </a: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275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839009-5C00-47CA-9F32-265527EA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2347-BD18-42B6-B2CF-A8B7A37CD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674" b="6326"/>
          <a:stretch/>
        </p:blipFill>
        <p:spPr>
          <a:xfrm>
            <a:off x="20" y="28291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3EEDC-AAD9-4E20-AF15-CEA17D0E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dirty="0">
                <a:solidFill>
                  <a:srgbClr val="FFFFFF"/>
                </a:solidFill>
              </a:rPr>
              <a:t>Big data</a:t>
            </a:r>
            <a:r>
              <a:rPr lang="en-US" sz="3300" dirty="0">
                <a:solidFill>
                  <a:srgbClr val="FFFFFF"/>
                </a:solidFill>
              </a:rPr>
              <a:t> is high-volume, high-velocity and/or high-variety information assets that demand cost-effective, innovative forms of information processing that enable enhanced insight, decision making, and process automation. </a:t>
            </a:r>
            <a:r>
              <a:rPr lang="en-US" sz="2400" dirty="0">
                <a:solidFill>
                  <a:srgbClr val="FFFFFF"/>
                </a:solidFill>
              </a:rPr>
              <a:t>(Gartner, 2020)</a:t>
            </a:r>
          </a:p>
        </p:txBody>
      </p:sp>
    </p:spTree>
    <p:extLst>
      <p:ext uri="{BB962C8B-B14F-4D97-AF65-F5344CB8AC3E}">
        <p14:creationId xmlns:p14="http://schemas.microsoft.com/office/powerpoint/2010/main" val="230493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0D2B2-01E3-4560-B6F7-108E6062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cs-CZ" dirty="0"/>
              <a:t>Datová analýza  - small story 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7339-696A-4436-A11C-F5626AF3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cs-CZ" dirty="0"/>
              <a:t>Je říjen 1853 a </a:t>
            </a:r>
            <a:r>
              <a:rPr lang="cs-CZ" dirty="0" err="1"/>
              <a:t>Ottomanská</a:t>
            </a:r>
            <a:r>
              <a:rPr lang="cs-CZ" dirty="0"/>
              <a:t> říše vyhlásila válku carskému Rusku. Velká Británie a Francie se přidala do války. A vznikl z toho ozbrojený konflikt známí jako Krymská válka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5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33AB-EA5F-4857-9364-58AB50D7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04F2D-60AE-4FE9-801D-3428D8443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400" dirty="0"/>
              <a:t>Florance Nightingale (1820 - 1910) </a:t>
            </a:r>
            <a:endParaRPr lang="en-US" sz="2400" dirty="0">
              <a:cs typeface="Calibri"/>
            </a:endParaRPr>
          </a:p>
          <a:p>
            <a:pPr marL="0"/>
            <a:r>
              <a:rPr lang="en-US" sz="2400" dirty="0"/>
              <a:t>„</a:t>
            </a:r>
            <a:r>
              <a:rPr lang="cs-CZ" sz="2400" dirty="0"/>
              <a:t>Dáma s Lucernou</a:t>
            </a:r>
            <a:r>
              <a:rPr lang="en-US" sz="2400" dirty="0"/>
              <a:t>“</a:t>
            </a:r>
            <a:endParaRPr lang="en-US" sz="2400" dirty="0">
              <a:cs typeface="Calibri"/>
            </a:endParaRPr>
          </a:p>
          <a:p>
            <a:r>
              <a:rPr lang="cs-CZ" sz="2400" dirty="0"/>
              <a:t>Zdravotnice</a:t>
            </a:r>
            <a:r>
              <a:rPr lang="en-US" sz="2400" dirty="0"/>
              <a:t>, </a:t>
            </a:r>
            <a:r>
              <a:rPr lang="cs-CZ" sz="2400" dirty="0"/>
              <a:t>Statistička</a:t>
            </a:r>
            <a:endParaRPr lang="en-US" sz="2400" dirty="0">
              <a:cs typeface="Calibri"/>
            </a:endParaRPr>
          </a:p>
          <a:p>
            <a:r>
              <a:rPr lang="cs-CZ" sz="2400" dirty="0"/>
              <a:t>Průkopnice moderního ošetřování</a:t>
            </a:r>
            <a:endParaRPr lang="en-US" sz="2400" dirty="0">
              <a:cs typeface="Calibri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1E5B6-DD4E-4D51-AE7E-F33E485AD62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" r="1" b="24247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7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587</Words>
  <Application>Microsoft Office PowerPoint</Application>
  <PresentationFormat>Širokoúhlá obrazovka</PresentationFormat>
  <Paragraphs>130</Paragraphs>
  <Slides>34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GIS</vt:lpstr>
      <vt:lpstr>Agenda</vt:lpstr>
      <vt:lpstr>Agenda pro Kurz</vt:lpstr>
      <vt:lpstr>Kdo jsem?</vt:lpstr>
      <vt:lpstr>Kdo jste?</vt:lpstr>
      <vt:lpstr>Prezentace aplikace PowerPoint</vt:lpstr>
      <vt:lpstr>Big data is high-volume, high-velocity and/or high-variety information assets that demand cost-effective, innovative forms of information processing that enable enhanced insight, decision making, and process automation. (Gartner, 2020)</vt:lpstr>
      <vt:lpstr>Datová analýza  - small story </vt:lpstr>
      <vt:lpstr>Data analysis</vt:lpstr>
      <vt:lpstr>Prezentace aplikace PowerPoint</vt:lpstr>
      <vt:lpstr>"Data analýza není nic nového"  Proč je teď tak sexy?</vt:lpstr>
      <vt:lpstr>Proč je teď tak sexy?</vt:lpstr>
      <vt:lpstr>Pro co jí používáme</vt:lpstr>
      <vt:lpstr>Pro co jí používáme</vt:lpstr>
      <vt:lpstr>For what we use it</vt:lpstr>
      <vt:lpstr>Data analysis is the process of researching, cleaning, and modeling data to gain insights useful for informing and decision support (Gartner, 2020)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Jak to celé tedy funguje?</vt:lpstr>
      <vt:lpstr>Prezentace aplikace PowerPoint</vt:lpstr>
      <vt:lpstr>Data analysis - process</vt:lpstr>
      <vt:lpstr>About PowerBI</vt:lpstr>
      <vt:lpstr>PowerBI</vt:lpstr>
      <vt:lpstr>Prezentace aplikace PowerPoint</vt:lpstr>
      <vt:lpstr>Prezentace aplikace PowerPoint</vt:lpstr>
      <vt:lpstr>Prezentace aplikace PowerPoint</vt:lpstr>
      <vt:lpstr>Ale je to jen nástroj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PowerBI</dc:title>
  <dc:creator>Petr Průcha</dc:creator>
  <cp:lastModifiedBy>Petr Průcha</cp:lastModifiedBy>
  <cp:revision>192</cp:revision>
  <dcterms:created xsi:type="dcterms:W3CDTF">2020-10-28T17:28:49Z</dcterms:created>
  <dcterms:modified xsi:type="dcterms:W3CDTF">2021-10-14T11:06:34Z</dcterms:modified>
</cp:coreProperties>
</file>